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60" r:id="rId3"/>
    <p:sldId id="446" r:id="rId4"/>
    <p:sldId id="461" r:id="rId5"/>
    <p:sldId id="467" r:id="rId6"/>
    <p:sldId id="444" r:id="rId7"/>
    <p:sldId id="329" r:id="rId8"/>
    <p:sldId id="465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12.12.2020.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f84f1e2b-174e-408d-b378-7bbaf20632f5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s://learningapps.org/watch?v=ps7dduhgn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3;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These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Days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Apps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and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devices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E96BF4D4-619D-4D7E-B052-25D131CF5929}"/>
              </a:ext>
            </a:extLst>
          </p:cNvPr>
          <p:cNvSpPr txBox="1">
            <a:spLocks/>
          </p:cNvSpPr>
          <p:nvPr/>
        </p:nvSpPr>
        <p:spPr>
          <a:xfrm>
            <a:off x="5144431" y="724034"/>
            <a:ext cx="3376799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44.</a:t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869DBF49-6019-4B15-B39E-318937D6B3CC}"/>
              </a:ext>
            </a:extLst>
          </p:cNvPr>
          <p:cNvSpPr txBox="1">
            <a:spLocks/>
          </p:cNvSpPr>
          <p:nvPr/>
        </p:nvSpPr>
        <p:spPr>
          <a:xfrm>
            <a:off x="5153725" y="1225911"/>
            <a:ext cx="7038275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Concerning your age and age restriction rules,</a:t>
            </a:r>
            <a:r>
              <a:rPr lang="hr-HR" sz="2000" b="1" dirty="0"/>
              <a:t> </a:t>
            </a:r>
            <a:r>
              <a:rPr lang="en-US" sz="2000" b="1" dirty="0"/>
              <a:t>how would you</a:t>
            </a:r>
            <a:r>
              <a:rPr lang="hr-HR" sz="2000" b="1" dirty="0"/>
              <a:t>…</a:t>
            </a:r>
            <a:br>
              <a:rPr lang="hr-HR" sz="2000" b="1" dirty="0"/>
            </a:br>
            <a:r>
              <a:rPr lang="hr-HR" sz="2000" i="1" dirty="0"/>
              <a:t>Kako biste vi s obzirom na svoju dob i ograničenja na internetu postupili u sljedećim situacijama? </a:t>
            </a:r>
            <a:r>
              <a:rPr lang="hr-HR" sz="2000" i="1" u="sng" dirty="0"/>
              <a:t>Odgovorno se ponašaj na internetu jer vrebaju brojne opasnosti!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1D6D4D92-0644-438E-87B4-789084812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" y="16292"/>
            <a:ext cx="5120268" cy="6830105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5E15AA7A-1DE9-4BDB-961D-4DA7573D3A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03" y="2522204"/>
            <a:ext cx="10687177" cy="283878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640B39C8-F806-4D30-90D8-BE058593CC6B}"/>
              </a:ext>
            </a:extLst>
          </p:cNvPr>
          <p:cNvSpPr txBox="1">
            <a:spLocks/>
          </p:cNvSpPr>
          <p:nvPr/>
        </p:nvSpPr>
        <p:spPr>
          <a:xfrm>
            <a:off x="5129561" y="32514"/>
            <a:ext cx="7053145" cy="6780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Prisjeti se pravila ponašanja na društvenim mrežama, te pravila ponašanja na internetu koja si naučio na satu informatike?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32598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4" y="18483"/>
            <a:ext cx="5103885" cy="6813291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476" y="1072601"/>
            <a:ext cx="10370572" cy="617340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249363" y="18483"/>
            <a:ext cx="6825124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Which device would you use to do the following?</a:t>
            </a:r>
            <a:br>
              <a:rPr lang="hr-HR" sz="2000" b="1" dirty="0"/>
            </a:br>
            <a:r>
              <a:rPr lang="hr-HR" sz="2000" i="1" dirty="0"/>
              <a:t>Koji od navedenih uređaja biste koristili da napravite sljedeće?</a:t>
            </a:r>
            <a:br>
              <a:rPr lang="hr-HR" sz="2000" i="1" dirty="0"/>
            </a:br>
            <a:r>
              <a:rPr lang="hr-HR" sz="2000" i="1" dirty="0"/>
              <a:t>Precrtaj tablicu u svoju bilježnicu i potom zapiši.</a:t>
            </a:r>
          </a:p>
        </p:txBody>
      </p:sp>
    </p:spTree>
    <p:extLst>
      <p:ext uri="{BB962C8B-B14F-4D97-AF65-F5344CB8AC3E}">
        <p14:creationId xmlns:p14="http://schemas.microsoft.com/office/powerpoint/2010/main" val="211362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989A6868-15E8-470B-8FBD-A78227A29E3E}"/>
              </a:ext>
            </a:extLst>
          </p:cNvPr>
          <p:cNvSpPr txBox="1">
            <a:spLocks/>
          </p:cNvSpPr>
          <p:nvPr/>
        </p:nvSpPr>
        <p:spPr>
          <a:xfrm>
            <a:off x="447393" y="939186"/>
            <a:ext cx="4697084" cy="6712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Prepoznaješ li sljedeće riječi?</a:t>
            </a:r>
          </a:p>
          <a:p>
            <a:pPr marL="0" indent="0">
              <a:buNone/>
            </a:pPr>
            <a:r>
              <a:rPr lang="en-US" sz="2400" b="1" dirty="0"/>
              <a:t>to text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piece of news/</a:t>
            </a:r>
            <a:br>
              <a:rPr lang="hr-HR" sz="2400" b="1" dirty="0"/>
            </a:br>
            <a:r>
              <a:rPr lang="en-US" sz="2400" b="1" dirty="0"/>
              <a:t>information,</a:t>
            </a:r>
          </a:p>
          <a:p>
            <a:pPr marL="0" indent="0">
              <a:buNone/>
            </a:pPr>
            <a:r>
              <a:rPr lang="en-US" sz="2400" b="1" dirty="0"/>
              <a:t>to share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upload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stream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edit</a:t>
            </a:r>
            <a:endParaRPr lang="hr-HR" sz="2400" b="1" dirty="0"/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E9E4ABC2-B309-4256-9B88-0BB89067DEDF}"/>
              </a:ext>
            </a:extLst>
          </p:cNvPr>
          <p:cNvSpPr txBox="1">
            <a:spLocks/>
          </p:cNvSpPr>
          <p:nvPr/>
        </p:nvSpPr>
        <p:spPr>
          <a:xfrm>
            <a:off x="6581951" y="2371380"/>
            <a:ext cx="4697084" cy="6712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to track</a:t>
            </a:r>
          </a:p>
          <a:p>
            <a:pPr marL="0" indent="0">
              <a:buNone/>
            </a:pPr>
            <a:r>
              <a:rPr lang="en-US" sz="2400" b="1" dirty="0"/>
              <a:t>running distance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i</a:t>
            </a:r>
            <a:r>
              <a:rPr lang="en-US" sz="2400" b="1" dirty="0" err="1"/>
              <a:t>nch</a:t>
            </a:r>
            <a:br>
              <a:rPr lang="hr-HR" sz="2400" b="1" dirty="0"/>
            </a:b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e-reader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e-ink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device</a:t>
            </a:r>
          </a:p>
          <a:p>
            <a:pPr marL="0" indent="0">
              <a:buNone/>
            </a:pPr>
            <a:r>
              <a:rPr lang="en-US" sz="2400" b="1" dirty="0"/>
              <a:t>to customize</a:t>
            </a:r>
            <a:endParaRPr lang="hr-HR" sz="2400" b="1" dirty="0"/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A580E77F-A04F-44DE-A950-B3323751122F}"/>
              </a:ext>
            </a:extLst>
          </p:cNvPr>
          <p:cNvSpPr txBox="1">
            <a:spLocks/>
          </p:cNvSpPr>
          <p:nvPr/>
        </p:nvSpPr>
        <p:spPr>
          <a:xfrm>
            <a:off x="3240291" y="1624114"/>
            <a:ext cx="3110429" cy="5233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poslati poruku</a:t>
            </a:r>
          </a:p>
          <a:p>
            <a:pPr marL="0" indent="0">
              <a:buNone/>
            </a:pPr>
            <a:r>
              <a:rPr lang="hr-HR" sz="2400" i="1" dirty="0"/>
              <a:t>vijest/</a:t>
            </a:r>
            <a:br>
              <a:rPr lang="hr-HR" sz="2400" i="1" dirty="0"/>
            </a:br>
            <a:r>
              <a:rPr lang="hr-HR" sz="2400" i="1" dirty="0"/>
              <a:t>informacija</a:t>
            </a:r>
          </a:p>
          <a:p>
            <a:pPr marL="0" indent="0">
              <a:buNone/>
            </a:pPr>
            <a:r>
              <a:rPr lang="hr-HR" sz="2400" i="1" dirty="0"/>
              <a:t>podijeliti</a:t>
            </a:r>
          </a:p>
          <a:p>
            <a:pPr marL="0" indent="0">
              <a:buNone/>
            </a:pPr>
            <a:r>
              <a:rPr lang="hr-HR" sz="2400" i="1" dirty="0"/>
              <a:t>učitati</a:t>
            </a:r>
          </a:p>
          <a:p>
            <a:pPr marL="0" indent="0">
              <a:buNone/>
            </a:pPr>
            <a:r>
              <a:rPr lang="hr-HR" sz="2400" i="1" dirty="0" err="1"/>
              <a:t>streamati</a:t>
            </a:r>
            <a:r>
              <a:rPr lang="hr-HR" sz="2400" i="1" dirty="0"/>
              <a:t>, prenositi</a:t>
            </a:r>
          </a:p>
          <a:p>
            <a:pPr marL="0" indent="0">
              <a:buNone/>
            </a:pPr>
            <a:r>
              <a:rPr lang="hr-HR" sz="2400" i="1" dirty="0"/>
              <a:t>uređivati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9059472C-0611-4A92-BBB4-F14F96C36949}"/>
              </a:ext>
            </a:extLst>
          </p:cNvPr>
          <p:cNvSpPr txBox="1">
            <a:spLocks/>
          </p:cNvSpPr>
          <p:nvPr/>
        </p:nvSpPr>
        <p:spPr>
          <a:xfrm>
            <a:off x="8934681" y="2385195"/>
            <a:ext cx="3429414" cy="5233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pratiti</a:t>
            </a:r>
          </a:p>
          <a:p>
            <a:pPr marL="0" indent="0">
              <a:buNone/>
            </a:pPr>
            <a:r>
              <a:rPr lang="hr-HR" sz="2400" i="1" dirty="0"/>
              <a:t>kilometraža trčanja</a:t>
            </a:r>
          </a:p>
          <a:p>
            <a:pPr marL="0" indent="0">
              <a:buNone/>
            </a:pPr>
            <a:r>
              <a:rPr lang="hr-HR" sz="2400" i="1" dirty="0"/>
              <a:t>inč, palac (1 inč = 0,03m)</a:t>
            </a:r>
            <a:br>
              <a:rPr lang="hr-HR" sz="2400" i="1" dirty="0"/>
            </a:br>
            <a:r>
              <a:rPr lang="hr-HR" sz="2400" i="1" dirty="0"/>
              <a:t>- mjerna jedinica dužine</a:t>
            </a:r>
          </a:p>
          <a:p>
            <a:pPr marL="0" indent="0">
              <a:buNone/>
            </a:pPr>
            <a:r>
              <a:rPr lang="hr-HR" sz="2400" i="1" dirty="0"/>
              <a:t>e-čitač</a:t>
            </a:r>
          </a:p>
          <a:p>
            <a:pPr marL="0" indent="0">
              <a:buNone/>
            </a:pPr>
            <a:r>
              <a:rPr lang="hr-HR" sz="2400" i="1" dirty="0"/>
              <a:t>e-tinta</a:t>
            </a:r>
          </a:p>
          <a:p>
            <a:pPr marL="0" indent="0">
              <a:buNone/>
            </a:pPr>
            <a:r>
              <a:rPr lang="hr-HR" sz="2400" i="1" dirty="0"/>
              <a:t>uređaj</a:t>
            </a:r>
          </a:p>
          <a:p>
            <a:pPr marL="0" indent="0">
              <a:buNone/>
            </a:pPr>
            <a:r>
              <a:rPr lang="hr-HR" sz="2400" i="1" dirty="0"/>
              <a:t>prilagoditi</a:t>
            </a:r>
          </a:p>
        </p:txBody>
      </p:sp>
    </p:spTree>
    <p:extLst>
      <p:ext uri="{BB962C8B-B14F-4D97-AF65-F5344CB8AC3E}">
        <p14:creationId xmlns:p14="http://schemas.microsoft.com/office/powerpoint/2010/main" val="250852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E96BF4D4-619D-4D7E-B052-25D131CF5929}"/>
              </a:ext>
            </a:extLst>
          </p:cNvPr>
          <p:cNvSpPr txBox="1">
            <a:spLocks/>
          </p:cNvSpPr>
          <p:nvPr/>
        </p:nvSpPr>
        <p:spPr>
          <a:xfrm>
            <a:off x="5129561" y="11603"/>
            <a:ext cx="6679580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44.</a:t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869DBF49-6019-4B15-B39E-318937D6B3CC}"/>
              </a:ext>
            </a:extLst>
          </p:cNvPr>
          <p:cNvSpPr txBox="1">
            <a:spLocks/>
          </p:cNvSpPr>
          <p:nvPr/>
        </p:nvSpPr>
        <p:spPr>
          <a:xfrm>
            <a:off x="5129561" y="342187"/>
            <a:ext cx="7038275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about e-readers and answer the questions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tekst o e-čitačima i odgovori na pitanja pored </a:t>
            </a:r>
            <a:r>
              <a:rPr lang="hr-HR" sz="2000" i="1" dirty="0" err="1"/>
              <a:t>teksa</a:t>
            </a:r>
            <a:r>
              <a:rPr lang="hr-HR" sz="2000" i="1" dirty="0"/>
              <a:t>.</a:t>
            </a:r>
            <a:endParaRPr lang="hr-HR" sz="2000" i="1" u="sng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1D6D4D92-0644-438E-87B4-789084812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" y="16292"/>
            <a:ext cx="5120268" cy="6830105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5E15AA7A-1DE9-4BDB-961D-4DA7573D3A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105" y="1052987"/>
            <a:ext cx="9480467" cy="409046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B2FCA281-A326-4080-A1D3-634165FA233B}"/>
              </a:ext>
            </a:extLst>
          </p:cNvPr>
          <p:cNvSpPr txBox="1">
            <a:spLocks/>
          </p:cNvSpPr>
          <p:nvPr/>
        </p:nvSpPr>
        <p:spPr>
          <a:xfrm>
            <a:off x="5116075" y="5286315"/>
            <a:ext cx="6951274" cy="3254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1 Za što se koriste e-čitači?</a:t>
            </a:r>
          </a:p>
          <a:p>
            <a:pPr marL="0" indent="0">
              <a:buNone/>
            </a:pPr>
            <a:r>
              <a:rPr lang="hr-HR" sz="2000" i="1" dirty="0"/>
              <a:t>2 Zašto </a:t>
            </a:r>
            <a:r>
              <a:rPr lang="hr-HR" sz="2000" i="1"/>
              <a:t>su dobri </a:t>
            </a:r>
            <a:r>
              <a:rPr lang="hr-HR" sz="2000" i="1" dirty="0"/>
              <a:t>za tvoj vid?</a:t>
            </a:r>
          </a:p>
          <a:p>
            <a:pPr marL="0" indent="0">
              <a:buNone/>
            </a:pPr>
            <a:r>
              <a:rPr lang="hr-HR" sz="2000" i="1" dirty="0"/>
              <a:t>3 Koje još funkcionalnosti imaju?</a:t>
            </a:r>
          </a:p>
          <a:p>
            <a:pPr marL="0" indent="0">
              <a:buNone/>
            </a:pPr>
            <a:r>
              <a:rPr lang="hr-HR" sz="2000" i="1" dirty="0"/>
              <a:t>4 Jesu li e-čitači prikladni za gledanje videa ili fotografija u boji?</a:t>
            </a:r>
          </a:p>
        </p:txBody>
      </p:sp>
    </p:spTree>
    <p:extLst>
      <p:ext uri="{BB962C8B-B14F-4D97-AF65-F5344CB8AC3E}">
        <p14:creationId xmlns:p14="http://schemas.microsoft.com/office/powerpoint/2010/main" val="320353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938" y="369752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5912581" cy="356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u="sng" dirty="0">
                <a:hlinkClick r:id="rId4"/>
              </a:rPr>
              <a:t>https://www.e-sfera.hr/dodatni-digitalni-sadrzaji/f84f1e2b-174e-408d-b378-7bbaf20632f5/</a:t>
            </a:r>
            <a:endParaRPr lang="hr-HR" sz="2000" u="sng" dirty="0"/>
          </a:p>
          <a:p>
            <a:pPr marL="0" indent="0" algn="ctr">
              <a:buNone/>
            </a:pPr>
            <a:r>
              <a:rPr lang="en-US" sz="2000" b="1" u="sng" dirty="0"/>
              <a:t>Apps that have changed the world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o aplikacijama koje su promijenile svijet na poveznici i odgovori na sljedeća pitanja.</a:t>
            </a:r>
          </a:p>
        </p:txBody>
      </p:sp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0B0DFBFB-EAA3-4A44-9BB1-3591F94C0EA2}"/>
              </a:ext>
            </a:extLst>
          </p:cNvPr>
          <p:cNvSpPr txBox="1">
            <a:spLocks/>
          </p:cNvSpPr>
          <p:nvPr/>
        </p:nvSpPr>
        <p:spPr>
          <a:xfrm>
            <a:off x="6096001" y="33620"/>
            <a:ext cx="6096000" cy="682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1 How many people around the world use</a:t>
            </a:r>
            <a:r>
              <a:rPr lang="hr-HR" sz="2000" b="1" dirty="0"/>
              <a:t> </a:t>
            </a:r>
            <a:r>
              <a:rPr lang="en-US" sz="2000" b="1" dirty="0"/>
              <a:t>mobile phone apps, and which ones?</a:t>
            </a:r>
            <a:r>
              <a:rPr lang="hr-HR" sz="2000" b="1" dirty="0"/>
              <a:t> </a:t>
            </a:r>
            <a:r>
              <a:rPr lang="hr-HR" sz="2000" i="1" dirty="0"/>
              <a:t>Koliko ljudi diljem svijeta koristi aplikacije za mobitele, i koje?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2 Which apps do you and your friends use most?</a:t>
            </a:r>
            <a:r>
              <a:rPr lang="hr-HR" sz="2000" b="1" dirty="0"/>
              <a:t> </a:t>
            </a:r>
            <a:r>
              <a:rPr lang="hr-HR" sz="2000" i="1" dirty="0"/>
              <a:t>Koje aplikacije ti i tvoji prijatelji najčešće koristite?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3 Which of the apps from the text do you use a</a:t>
            </a:r>
            <a:r>
              <a:rPr lang="hr-HR" sz="2000" b="1" dirty="0"/>
              <a:t> </a:t>
            </a:r>
            <a:r>
              <a:rPr lang="en-US" sz="2000" b="1" dirty="0"/>
              <a:t>lot? Why?</a:t>
            </a:r>
            <a:r>
              <a:rPr lang="hr-HR" sz="2000" b="1" dirty="0"/>
              <a:t> </a:t>
            </a:r>
            <a:r>
              <a:rPr lang="hr-HR" sz="2000" i="1" dirty="0"/>
              <a:t>Koje aplikacije iz teksta ti dosta koristiš? Zašto?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4 If they decided to discontinue an app, which</a:t>
            </a:r>
            <a:r>
              <a:rPr lang="hr-HR" sz="2000" b="1" dirty="0"/>
              <a:t> </a:t>
            </a:r>
            <a:r>
              <a:rPr lang="en-US" sz="2000" b="1" dirty="0"/>
              <a:t>one would you most hate to lose?</a:t>
            </a:r>
            <a:r>
              <a:rPr lang="hr-HR" sz="2000" b="1" dirty="0"/>
              <a:t> </a:t>
            </a:r>
            <a:r>
              <a:rPr lang="hr-HR" sz="2000" i="1" dirty="0"/>
              <a:t>Da prestane podrška za određenu aplikaciju, koja bi ti aplikacija najviše nedostajala?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5 What did people used to do when they didn’t</a:t>
            </a:r>
            <a:r>
              <a:rPr lang="hr-HR" sz="2000" b="1" dirty="0"/>
              <a:t> </a:t>
            </a:r>
            <a:r>
              <a:rPr lang="en-US" sz="2000" b="1" dirty="0"/>
              <a:t>have the apps mentioned?</a:t>
            </a:r>
            <a:r>
              <a:rPr lang="hr-HR" sz="2000" b="1" dirty="0"/>
              <a:t> </a:t>
            </a:r>
            <a:r>
              <a:rPr lang="en-US" sz="2000" b="1" dirty="0"/>
              <a:t>How did they keep</a:t>
            </a:r>
            <a:r>
              <a:rPr lang="hr-HR" sz="2000" b="1" dirty="0"/>
              <a:t> </a:t>
            </a:r>
            <a:r>
              <a:rPr lang="en-US" sz="2000" b="1" dirty="0"/>
              <a:t>in touch, meet, get a taxi, find accommodation?</a:t>
            </a:r>
            <a:r>
              <a:rPr lang="hr-HR" sz="2000" b="1" dirty="0"/>
              <a:t> </a:t>
            </a:r>
            <a:r>
              <a:rPr lang="hr-HR" sz="2000" i="1" dirty="0"/>
              <a:t>Kako su ljudi prije nego što se spomenuta aplikacija pojavila održavali kontakt, rezervirali taksi, pronalazili smještaj?</a:t>
            </a:r>
          </a:p>
          <a:p>
            <a:pPr marL="0" indent="0" algn="ctr">
              <a:buNone/>
            </a:pPr>
            <a:r>
              <a:rPr lang="en-US" sz="2000" b="1" dirty="0"/>
              <a:t>6 Do you need an app for something, but it does</a:t>
            </a:r>
            <a:r>
              <a:rPr lang="hr-HR" sz="2000" b="1" dirty="0"/>
              <a:t> </a:t>
            </a:r>
            <a:r>
              <a:rPr lang="en-US" sz="2000" b="1" dirty="0"/>
              <a:t>not exist yet?</a:t>
            </a:r>
            <a:r>
              <a:rPr lang="hr-HR" sz="2000" b="1" dirty="0"/>
              <a:t> </a:t>
            </a:r>
            <a:r>
              <a:rPr lang="hr-HR" sz="2000" i="1" dirty="0"/>
              <a:t>Trebaš li ti aplikaciju za nešto, a da takva aplikacija još ne postoji?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7 Can you think of some future apps? How would</a:t>
            </a:r>
            <a:r>
              <a:rPr lang="hr-HR" sz="2000" b="1" dirty="0"/>
              <a:t> </a:t>
            </a:r>
            <a:r>
              <a:rPr lang="en-US" sz="2000" b="1" dirty="0"/>
              <a:t>they be useful? Think of their design as well:</a:t>
            </a:r>
            <a:r>
              <a:rPr lang="hr-HR" sz="2000" b="1" dirty="0"/>
              <a:t> </a:t>
            </a:r>
            <a:r>
              <a:rPr lang="en-US" sz="2000" b="1" dirty="0"/>
              <a:t>come up with an icon and name.</a:t>
            </a:r>
            <a:r>
              <a:rPr lang="hr-HR" sz="2000" b="1" dirty="0"/>
              <a:t> </a:t>
            </a:r>
            <a:r>
              <a:rPr lang="hr-HR" sz="2000" i="1" dirty="0"/>
              <a:t>Smisli neku buduću aplikaciju! Po čemu bi ona bila korisna? Osmisli dizajn: ikonu i ime!</a:t>
            </a:r>
          </a:p>
        </p:txBody>
      </p:sp>
    </p:spTree>
    <p:extLst>
      <p:ext uri="{BB962C8B-B14F-4D97-AF65-F5344CB8AC3E}">
        <p14:creationId xmlns:p14="http://schemas.microsoft.com/office/powerpoint/2010/main" val="144883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" y="10981"/>
            <a:ext cx="5145030" cy="6866242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42279" y="71306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42.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27" y="1454813"/>
            <a:ext cx="8512269" cy="476564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42279" y="648752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Put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phrases</a:t>
            </a:r>
            <a:r>
              <a:rPr lang="hr-HR" sz="2000" b="1" dirty="0"/>
              <a:t> </a:t>
            </a:r>
            <a:r>
              <a:rPr lang="hr-HR" sz="2000" b="1" dirty="0" err="1"/>
              <a:t>into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right</a:t>
            </a:r>
            <a:r>
              <a:rPr lang="hr-HR" sz="2000" b="1" dirty="0"/>
              <a:t> </a:t>
            </a:r>
            <a:r>
              <a:rPr lang="hr-HR" sz="2000" b="1" dirty="0" err="1"/>
              <a:t>categories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Razvrstaj navedene riječi i fraze u kategorije!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DAF1378-558E-4B8D-94E0-4CFD62CFF276}"/>
              </a:ext>
            </a:extLst>
          </p:cNvPr>
          <p:cNvSpPr txBox="1">
            <a:spLocks/>
          </p:cNvSpPr>
          <p:nvPr/>
        </p:nvSpPr>
        <p:spPr>
          <a:xfrm>
            <a:off x="2131919" y="4004395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1, 3, 15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i="1" dirty="0">
                <a:solidFill>
                  <a:srgbClr val="FF0000"/>
                </a:solidFill>
              </a:rPr>
              <a:t>2, 4,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i="1" dirty="0">
                <a:solidFill>
                  <a:srgbClr val="FF0000"/>
                </a:solidFill>
              </a:rPr>
              <a:t>5, 6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i="1" dirty="0">
                <a:solidFill>
                  <a:srgbClr val="FF0000"/>
                </a:solidFill>
              </a:rPr>
              <a:t>10, 11, 12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i="1" dirty="0">
                <a:solidFill>
                  <a:srgbClr val="FF0000"/>
                </a:solidFill>
              </a:rPr>
              <a:t>7, 8, 9, 13, 14, 16, 17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i="1" dirty="0">
                <a:solidFill>
                  <a:srgbClr val="FF0000"/>
                </a:solidFill>
              </a:rPr>
              <a:t>18, 19, 20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24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8" y="47728"/>
            <a:ext cx="5079617" cy="6776836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62" y="826933"/>
            <a:ext cx="9092614" cy="580522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16075" y="0"/>
            <a:ext cx="6753463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What</a:t>
            </a:r>
            <a:r>
              <a:rPr lang="hr-HR" sz="2000" b="1" dirty="0"/>
              <a:t> do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mean</a:t>
            </a:r>
            <a:r>
              <a:rPr lang="hr-HR" sz="2000" b="1" dirty="0"/>
              <a:t>? </a:t>
            </a:r>
            <a:r>
              <a:rPr lang="hr-HR" sz="2000" b="1" dirty="0" err="1"/>
              <a:t>Choose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answer</a:t>
            </a:r>
            <a:r>
              <a:rPr lang="en-US" sz="2000" b="1" dirty="0"/>
              <a:t>.</a:t>
            </a:r>
            <a:br>
              <a:rPr lang="hr-HR" sz="2000" b="1" dirty="0"/>
            </a:br>
            <a:r>
              <a:rPr lang="hr-HR" sz="2000" i="1" dirty="0"/>
              <a:t>Što znače sljedeće rečenice. Izaberi jedan od odgovora.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32E988EA-5ACF-4BD4-841D-1416DF2A758A}"/>
              </a:ext>
            </a:extLst>
          </p:cNvPr>
          <p:cNvSpPr txBox="1">
            <a:spLocks/>
          </p:cNvSpPr>
          <p:nvPr/>
        </p:nvSpPr>
        <p:spPr>
          <a:xfrm>
            <a:off x="9573658" y="3249976"/>
            <a:ext cx="2493691" cy="5511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Uvježbati naučeno možeš na sljedećoj poveznici: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https://learningapps.org/watch?v=ps7dduhgn20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7" name="Picture 4" descr="Vidi izvornu sliku">
            <a:extLst>
              <a:ext uri="{FF2B5EF4-FFF2-40B4-BE49-F238E27FC236}">
                <a16:creationId xmlns:a16="http://schemas.microsoft.com/office/drawing/2014/main" id="{D87F3340-8ACB-48B2-82B9-DC2FA93C05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98" y="176521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Vidi izvornu sliku">
            <a:extLst>
              <a:ext uri="{FF2B5EF4-FFF2-40B4-BE49-F238E27FC236}">
                <a16:creationId xmlns:a16="http://schemas.microsoft.com/office/drawing/2014/main" id="{D709758D-696E-45C7-87B0-22E9CE3EF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98" y="3387993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Vidi izvornu sliku">
            <a:extLst>
              <a:ext uri="{FF2B5EF4-FFF2-40B4-BE49-F238E27FC236}">
                <a16:creationId xmlns:a16="http://schemas.microsoft.com/office/drawing/2014/main" id="{6CD512F5-E9D5-4A45-8006-20298EFF6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98" y="4167198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8064FD40-2986-4B6A-A21B-07D310667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98" y="603106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6FB64486-249B-4206-B47A-F05018CB4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456" y="151295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25EB8F34-781E-45C2-AC4C-60E47D601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202" y="3617986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C464915C-4284-4DC5-B63F-FCA7FB033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202" y="4422588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Vidi izvornu sliku">
            <a:extLst>
              <a:ext uri="{FF2B5EF4-FFF2-40B4-BE49-F238E27FC236}">
                <a16:creationId xmlns:a16="http://schemas.microsoft.com/office/drawing/2014/main" id="{9B2D4E61-AE37-4085-B49D-832C9EB38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202" y="6005581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3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2498</TotalTime>
  <Words>487</Words>
  <Application>Microsoft Office PowerPoint</Application>
  <PresentationFormat>Široki zaslon</PresentationFormat>
  <Paragraphs>60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Tema sustava Office</vt:lpstr>
      <vt:lpstr>UNIT 3;  These Days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278</cp:revision>
  <dcterms:created xsi:type="dcterms:W3CDTF">2020-09-12T11:20:19Z</dcterms:created>
  <dcterms:modified xsi:type="dcterms:W3CDTF">2020-12-12T05:49:37Z</dcterms:modified>
</cp:coreProperties>
</file>